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5" r:id="rId1"/>
  </p:sldMasterIdLst>
  <p:notesMasterIdLst>
    <p:notesMasterId r:id="rId17"/>
  </p:notesMasterIdLst>
  <p:sldIdLst>
    <p:sldId id="256" r:id="rId2"/>
    <p:sldId id="257" r:id="rId3"/>
    <p:sldId id="270" r:id="rId4"/>
    <p:sldId id="259" r:id="rId5"/>
    <p:sldId id="260" r:id="rId6"/>
    <p:sldId id="271" r:id="rId7"/>
    <p:sldId id="26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5">
          <p15:clr>
            <a:srgbClr val="A4A3A4"/>
          </p15:clr>
        </p15:guide>
        <p15:guide id="2" pos="287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81BD"/>
    <a:srgbClr val="D0D8E8"/>
    <a:srgbClr val="E9EDF4"/>
    <a:srgbClr val="EBEF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647" autoAdjust="0"/>
  </p:normalViewPr>
  <p:slideViewPr>
    <p:cSldViewPr snapToGrid="0" snapToObjects="1">
      <p:cViewPr varScale="1">
        <p:scale>
          <a:sx n="104" d="100"/>
          <a:sy n="104" d="100"/>
        </p:scale>
        <p:origin x="1824" y="108"/>
      </p:cViewPr>
      <p:guideLst>
        <p:guide orient="horz" pos="2155"/>
        <p:guide pos="287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pPr>
              <a:defRPr/>
            </a:pPr>
            <a:fld id="{5C2672E3-2B55-43F6-AA9D-33340327E90D}" type="datetime1">
              <a:rPr lang="ko-KR" altLang="en-US" smtClean="0"/>
              <a:pPr>
                <a:defRPr/>
              </a:pPr>
              <a:t>2022-12-28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 dirty="0"/>
              <a:t>마스터 텍스트 스타일을 편집하려면 클릭</a:t>
            </a:r>
          </a:p>
          <a:p>
            <a:pPr lvl="1">
              <a:defRPr/>
            </a:pPr>
            <a:r>
              <a:rPr lang="ko-KR" altLang="en-US" dirty="0"/>
              <a:t>두 번째 수준</a:t>
            </a:r>
          </a:p>
          <a:p>
            <a:pPr lvl="2">
              <a:defRPr/>
            </a:pPr>
            <a:r>
              <a:rPr lang="ko-KR" altLang="en-US" dirty="0"/>
              <a:t>세 번째 수준</a:t>
            </a:r>
          </a:p>
          <a:p>
            <a:pPr lvl="3">
              <a:defRPr/>
            </a:pPr>
            <a:r>
              <a:rPr lang="ko-KR" altLang="en-US" dirty="0"/>
              <a:t>네 번째 수준</a:t>
            </a:r>
          </a:p>
          <a:p>
            <a:pPr lvl="4">
              <a:defRPr/>
            </a:pPr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pPr>
              <a:defRPr/>
            </a:pPr>
            <a:fld id="{EB99E092-796A-46EF-BCEC-C4E037337DAE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Noto Sans KR" panose="020B0500000000000000" pitchFamily="34" charset="-127"/>
        <a:ea typeface="Noto Sans KR" panose="020B0500000000000000" pitchFamily="34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B99E092-796A-46EF-BCEC-C4E037337DAE}" type="slidenum">
              <a:rPr lang="ko-KR" altLang="en-US" smtClean="0"/>
              <a:pPr>
                <a:defRPr/>
              </a:pPr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523814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E01AD6-F9F3-45D8-988D-C017C7EFD74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40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B99E092-796A-46EF-BCEC-C4E037337DAE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B99E092-796A-46EF-BCEC-C4E037337DAE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0788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B99E092-796A-46EF-BCEC-C4E037337DAE}" type="slidenum">
              <a:rPr lang="ko-KR" altLang="en-US" smtClean="0"/>
              <a:pPr lvl="0">
                <a:defRPr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68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EB99E092-796A-46EF-BCEC-C4E037337DAE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9144000" cy="5693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13314" name="Picture 2" descr="한국게임과학고등학교 로고이미지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991769" y="124334"/>
            <a:ext cx="2047875" cy="33337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 userDrawn="1"/>
        </p:nvSpPr>
        <p:spPr>
          <a:xfrm>
            <a:off x="0" y="0"/>
            <a:ext cx="9144000" cy="56934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13314" name="Picture 2" descr="한국게임과학고등학교 로고이미지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6991769" y="124334"/>
            <a:ext cx="2047875" cy="333376"/>
          </a:xfrm>
          <a:prstGeom prst="rect">
            <a:avLst/>
          </a:prstGeom>
          <a:noFill/>
        </p:spPr>
      </p:pic>
      <p:pic>
        <p:nvPicPr>
          <p:cNvPr id="9" name="Picture 3" descr="C:\Users\USER\Downloads\48bb3cd6f00cc119273abd7507ff38df.png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1502322"/>
            <a:ext cx="9159355" cy="5355678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157D3564-72B1-49CB-9E13-553AAC8621F7}" type="datetimeFigureOut">
              <a:rPr lang="ko-KR" altLang="en-US" smtClean="0"/>
              <a:pPr/>
              <a:t>2022-12-28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Noto Sans KR" panose="020B0500000000000000" pitchFamily="34" charset="-127"/>
                <a:ea typeface="Noto Sans KR" panose="020B0500000000000000" pitchFamily="34" charset="-127"/>
              </a:defRPr>
            </a:lvl1pPr>
          </a:lstStyle>
          <a:p>
            <a:fld id="{2C63BF5E-3CE0-4BF5-94A1-6CB5133229E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Noto Sans KR" panose="020B0500000000000000" pitchFamily="34" charset="-127"/>
          <a:ea typeface="Noto Sans K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gi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0" y="2071370"/>
            <a:ext cx="9144000" cy="1795780"/>
          </a:xfrm>
        </p:spPr>
        <p:txBody>
          <a:bodyPr>
            <a:normAutofit/>
          </a:bodyPr>
          <a:lstStyle/>
          <a:p>
            <a:r>
              <a:rPr lang="en-US" altLang="ko-KR" b="1" dirty="0"/>
              <a:t>2022</a:t>
            </a:r>
            <a:r>
              <a:rPr lang="ko-KR" altLang="en-US" b="1" dirty="0"/>
              <a:t>년 </a:t>
            </a:r>
            <a:r>
              <a:rPr lang="en-US" altLang="ko-KR" b="1" dirty="0"/>
              <a:t>2</a:t>
            </a:r>
            <a:r>
              <a:rPr lang="ko-KR" altLang="en-US" b="1" dirty="0"/>
              <a:t>학기</a:t>
            </a:r>
            <a:br>
              <a:rPr lang="en-US" altLang="ko-KR" b="1" dirty="0"/>
            </a:br>
            <a:r>
              <a:rPr lang="ko-KR" altLang="en-US" b="1" dirty="0"/>
              <a:t>팀 프로젝트 제안서</a:t>
            </a:r>
          </a:p>
        </p:txBody>
      </p:sp>
      <p:sp>
        <p:nvSpPr>
          <p:cNvPr id="4" name="제목 1"/>
          <p:cNvSpPr txBox="1">
            <a:spLocks/>
          </p:cNvSpPr>
          <p:nvPr/>
        </p:nvSpPr>
        <p:spPr>
          <a:xfrm>
            <a:off x="1147445" y="5150485"/>
            <a:ext cx="3182620" cy="80962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팀명 </a:t>
            </a:r>
            <a:r>
              <a:rPr lang="en-US" altLang="ko-KR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: Apple    </a:t>
            </a:r>
            <a:endParaRPr lang="ko-KR" altLang="en-US" sz="2200" b="1" i="0" strike="noStrike" cap="none" dirty="0">
              <a:ln w="9525" cap="flat" cmpd="sng">
                <a:noFill/>
                <a:prstDash/>
              </a:ln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4000500" y="5142230"/>
            <a:ext cx="5144135" cy="809625"/>
          </a:xfrm>
          <a:prstGeom prst="rect">
            <a:avLst/>
          </a:prstGeom>
        </p:spPr>
        <p:txBody>
          <a:bodyPr vert="horz" wrap="square" lIns="91440" tIns="45720" rIns="91440" bIns="45720" numCol="1" anchor="ctr">
            <a:normAutofit/>
          </a:bodyPr>
          <a:lstStyle/>
          <a:p>
            <a:pPr mar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ko-KR" altLang="en-US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프로젝트명 </a:t>
            </a:r>
            <a:r>
              <a:rPr lang="en-US" altLang="ko-KR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: Project</a:t>
            </a:r>
            <a:r>
              <a:rPr lang="ko-KR" altLang="en-US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 </a:t>
            </a:r>
            <a:r>
              <a:rPr lang="en-US" altLang="ko-KR" sz="2200" b="1" dirty="0">
                <a:ln w="9525" cap="flat" cmpd="sng">
                  <a:noFill/>
                  <a:prstDash/>
                </a:ln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KS</a:t>
            </a:r>
            <a:r>
              <a:rPr lang="en-US" altLang="ko-KR" sz="2200" b="1" i="0" strike="noStrike" cap="none" dirty="0">
                <a:ln w="9525" cap="flat" cmpd="sng">
                  <a:noFill/>
                  <a:prstDash/>
                </a:ln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 </a:t>
            </a:r>
            <a:endParaRPr lang="ko-KR" altLang="en-US" sz="2200" b="1" i="0" strike="noStrike" cap="none" dirty="0">
              <a:ln w="9525" cap="flat" cmpd="sng">
                <a:noFill/>
                <a:prstDash/>
              </a:ln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다</a:t>
            </a:r>
            <a:r>
              <a:rPr lang="en-US" altLang="ko-KR" sz="2800" b="1"/>
              <a:t>.</a:t>
            </a:r>
            <a:r>
              <a:rPr lang="ko-KR" altLang="en-US" sz="2800" b="1"/>
              <a:t> 개발 방향</a:t>
            </a:r>
          </a:p>
        </p:txBody>
      </p:sp>
      <p:sp>
        <p:nvSpPr>
          <p:cNvPr id="12" name="제목 1"/>
          <p:cNvSpPr txBox="1"/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4.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필요 리소스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28775" y="2105025"/>
            <a:ext cx="6962775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628775" y="3180080"/>
            <a:ext cx="6962775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628775" y="4254500"/>
            <a:ext cx="6962775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1500" y="2105025"/>
            <a:ext cx="952500" cy="9937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그래픽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571500" y="3180080"/>
            <a:ext cx="952500" cy="9937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프로그래밍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571500" y="4254500"/>
            <a:ext cx="952500" cy="993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기획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628775" y="5330825"/>
            <a:ext cx="6962775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71500" y="5330825"/>
            <a:ext cx="952500" cy="9937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사운드</a:t>
            </a:r>
          </a:p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및</a:t>
            </a:r>
          </a:p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기타</a:t>
            </a:r>
          </a:p>
        </p:txBody>
      </p:sp>
      <p:sp>
        <p:nvSpPr>
          <p:cNvPr id="36" name="제목 1"/>
          <p:cNvSpPr txBox="1"/>
          <p:nvPr/>
        </p:nvSpPr>
        <p:spPr>
          <a:xfrm>
            <a:off x="2305050" y="3209925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38" name="제목 1"/>
          <p:cNvSpPr txBox="1"/>
          <p:nvPr/>
        </p:nvSpPr>
        <p:spPr>
          <a:xfrm>
            <a:off x="2305050" y="4286250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40" name="제목 1"/>
          <p:cNvSpPr txBox="1"/>
          <p:nvPr/>
        </p:nvSpPr>
        <p:spPr>
          <a:xfrm>
            <a:off x="2305050" y="5362575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847273" y="2411102"/>
            <a:ext cx="54494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병역의무자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각각의 서류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배경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47273" y="3484582"/>
            <a:ext cx="5524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atinLnBrk="1"/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서류 이동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sz="1800" b="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병역 판정에 따른 이벤트</a:t>
            </a:r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847273" y="4577834"/>
            <a:ext cx="59822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배경 스토리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서류 종류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847273" y="5643046"/>
            <a:ext cx="53478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배경 음악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도장 효과음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다</a:t>
            </a:r>
            <a:r>
              <a:rPr lang="en-US" altLang="ko-KR" sz="2800" b="1"/>
              <a:t>.</a:t>
            </a:r>
            <a:r>
              <a:rPr lang="ko-KR" altLang="en-US" sz="2800" b="1"/>
              <a:t> 개발 방향</a:t>
            </a:r>
          </a:p>
        </p:txBody>
      </p:sp>
      <p:sp>
        <p:nvSpPr>
          <p:cNvPr id="12" name="제목 1"/>
          <p:cNvSpPr txBox="1"/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5.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작업 분배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1619250" y="2105025"/>
            <a:ext cx="6953250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1619250" y="3180080"/>
            <a:ext cx="6953250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619250" y="4254500"/>
            <a:ext cx="6953250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571500" y="2105025"/>
            <a:ext cx="952500" cy="99377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그래픽</a:t>
            </a:r>
          </a:p>
        </p:txBody>
      </p:sp>
      <p:sp>
        <p:nvSpPr>
          <p:cNvPr id="28" name="직사각형 27"/>
          <p:cNvSpPr/>
          <p:nvPr/>
        </p:nvSpPr>
        <p:spPr>
          <a:xfrm>
            <a:off x="571500" y="3180080"/>
            <a:ext cx="952500" cy="9937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프로그래밍</a:t>
            </a:r>
          </a:p>
        </p:txBody>
      </p:sp>
      <p:sp>
        <p:nvSpPr>
          <p:cNvPr id="29" name="직사각형 28"/>
          <p:cNvSpPr/>
          <p:nvPr/>
        </p:nvSpPr>
        <p:spPr>
          <a:xfrm>
            <a:off x="571500" y="4254500"/>
            <a:ext cx="952500" cy="9937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기획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619250" y="5330825"/>
            <a:ext cx="6953250" cy="9937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571500" y="5330825"/>
            <a:ext cx="952500" cy="993775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사운드</a:t>
            </a:r>
          </a:p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및</a:t>
            </a:r>
          </a:p>
          <a:p>
            <a:pPr lvl="0" algn="ctr">
              <a:defRPr/>
            </a:pPr>
            <a:r>
              <a:rPr lang="ko-KR" altLang="en-US" sz="1200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기타</a:t>
            </a:r>
          </a:p>
        </p:txBody>
      </p:sp>
      <p:sp>
        <p:nvSpPr>
          <p:cNvPr id="36" name="제목 1"/>
          <p:cNvSpPr txBox="1"/>
          <p:nvPr/>
        </p:nvSpPr>
        <p:spPr>
          <a:xfrm>
            <a:off x="2305050" y="3209925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38" name="제목 1"/>
          <p:cNvSpPr txBox="1"/>
          <p:nvPr/>
        </p:nvSpPr>
        <p:spPr>
          <a:xfrm>
            <a:off x="2305050" y="4286250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40" name="제목 1"/>
          <p:cNvSpPr txBox="1"/>
          <p:nvPr/>
        </p:nvSpPr>
        <p:spPr>
          <a:xfrm>
            <a:off x="2305050" y="5362575"/>
            <a:ext cx="5524500" cy="63817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endParaRPr kumimoji="0" lang="ko-KR" altLang="en-US" sz="1200" i="0" u="none" strike="noStrike" kern="1200" cap="none" spc="0" normalizeH="0" baseline="0" dirty="0"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47273" y="2422763"/>
            <a:ext cx="15701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유도훈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847273" y="3478768"/>
            <a:ext cx="352829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박선우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김수빈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김민영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유지승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47273" y="4555093"/>
            <a:ext cx="22259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김어진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47273" y="5615709"/>
            <a:ext cx="24753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팀원 전부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b="1" dirty="0"/>
              <a:t>라</a:t>
            </a:r>
            <a:r>
              <a:rPr lang="en-US" altLang="ko-KR" sz="2800" b="1" dirty="0"/>
              <a:t>.</a:t>
            </a:r>
            <a:r>
              <a:rPr lang="ko-KR" altLang="en-US" sz="2800" b="1" dirty="0"/>
              <a:t> 개발의 범위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52450" y="2066925"/>
            <a:ext cx="8039735" cy="409448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lnSpc>
                <a:spcPct val="150000"/>
              </a:lnSpc>
              <a:buFontTx/>
              <a:buNone/>
            </a:pPr>
            <a:endParaRPr lang="ko-KR" altLang="en-US" sz="120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1.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가능한 리소스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14397B-6FE0-6DF4-C341-5AAB0CAA65A8}"/>
              </a:ext>
            </a:extLst>
          </p:cNvPr>
          <p:cNvSpPr txBox="1"/>
          <p:nvPr/>
        </p:nvSpPr>
        <p:spPr>
          <a:xfrm>
            <a:off x="1123950" y="2768600"/>
            <a:ext cx="68839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병역의무자 정보 랜덤 설정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병역 판정에 따른 이벤트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신분 증명 서류 이동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도장 찍기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돌발 이벤트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marL="285750" indent="-285750">
              <a:buFontTx/>
              <a:buChar char="-"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라</a:t>
            </a:r>
            <a:r>
              <a:rPr lang="en-US" altLang="ko-KR" sz="2800" b="1"/>
              <a:t>.</a:t>
            </a:r>
            <a:r>
              <a:rPr lang="ko-KR" altLang="en-US" sz="2800" b="1"/>
              <a:t> 개발의 범위</a:t>
            </a:r>
          </a:p>
        </p:txBody>
      </p:sp>
      <p:sp>
        <p:nvSpPr>
          <p:cNvPr id="12" name="제목 1"/>
          <p:cNvSpPr txBox="1"/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2.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일정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7BA0D5E-17FF-1D69-2EBF-7E018D8571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6967255"/>
              </p:ext>
            </p:extLst>
          </p:nvPr>
        </p:nvGraphicFramePr>
        <p:xfrm>
          <a:off x="909638" y="2045508"/>
          <a:ext cx="7324723" cy="41373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6389">
                  <a:extLst>
                    <a:ext uri="{9D8B030D-6E8A-4147-A177-3AD203B41FA5}">
                      <a16:colId xmlns:a16="http://schemas.microsoft.com/office/drawing/2014/main" val="3741728037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1612120971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2427800015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637966439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1254218669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3515074687"/>
                    </a:ext>
                  </a:extLst>
                </a:gridCol>
                <a:gridCol w="1046389">
                  <a:extLst>
                    <a:ext uri="{9D8B030D-6E8A-4147-A177-3AD203B41FA5}">
                      <a16:colId xmlns:a16="http://schemas.microsoft.com/office/drawing/2014/main" val="1002123414"/>
                    </a:ext>
                  </a:extLst>
                </a:gridCol>
              </a:tblGrid>
              <a:tr h="34450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분야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1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2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차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8181784"/>
                  </a:ext>
                </a:extLst>
              </a:tr>
              <a:tr h="3445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3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4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5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6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7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8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월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9152401"/>
                  </a:ext>
                </a:extLst>
              </a:tr>
              <a:tr h="5370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기획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스토리 기획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8658870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프로그래밍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병역 의무자 구현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4220629"/>
                  </a:ext>
                </a:extLst>
              </a:tr>
              <a:tr h="60422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신분 증명 서류 구현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94466966"/>
                  </a:ext>
                </a:extLst>
              </a:tr>
              <a:tr h="48952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병역 판정에 따른 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결과 시스템 구현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0464098"/>
                  </a:ext>
                </a:extLst>
              </a:tr>
              <a:tr h="64816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그래픽 및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사운드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배경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병역 의무자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서류 및 도장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82462939"/>
                  </a:ext>
                </a:extLst>
              </a:tr>
              <a:tr h="62258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기타</a:t>
                      </a:r>
                      <a:endParaRPr lang="en-US" altLang="ko-KR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(</a:t>
                      </a:r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테스트 등</a:t>
                      </a:r>
                      <a:r>
                        <a:rPr lang="en-US" altLang="ko-KR" sz="14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4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solidFill>
                            <a:schemeClr val="tx1"/>
                          </a:solidFill>
                          <a:latin typeface="Noto Sans KR" panose="020B0500000000000000" pitchFamily="34" charset="-127"/>
                          <a:ea typeface="Noto Sans KR" panose="020B0500000000000000" pitchFamily="34" charset="-127"/>
                        </a:rPr>
                        <a:t>테스트 및 수정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solidFill>
                          <a:schemeClr val="tx1"/>
                        </a:solidFill>
                        <a:latin typeface="Noto Sans KR" panose="020B0500000000000000" pitchFamily="34" charset="-127"/>
                        <a:ea typeface="Noto Sans KR" panose="020B0500000000000000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572509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b="1" dirty="0"/>
              <a:t>마</a:t>
            </a:r>
            <a:r>
              <a:rPr lang="en-US" altLang="ko-KR" sz="2800" b="1" dirty="0"/>
              <a:t>.</a:t>
            </a:r>
            <a:r>
              <a:rPr lang="ko-KR" altLang="en-US" sz="2800" b="1" dirty="0"/>
              <a:t> 팀워크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42925" y="2066925"/>
            <a:ext cx="8058785" cy="175795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lnSpc>
                <a:spcPct val="150000"/>
              </a:lnSpc>
              <a:buFontTx/>
              <a:buNone/>
            </a:pPr>
            <a:endParaRPr lang="ko-KR" altLang="en-US" sz="120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2" name="제목 1"/>
          <p:cNvSpPr txBox="1">
            <a:spLocks/>
          </p:cNvSpPr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1.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팀워크를 위한 개발 지침</a:t>
            </a: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,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서로의 약속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D5324D-2450-5907-103E-BF688FB84C03}"/>
              </a:ext>
            </a:extLst>
          </p:cNvPr>
          <p:cNvSpPr txBox="1"/>
          <p:nvPr/>
        </p:nvSpPr>
        <p:spPr>
          <a:xfrm>
            <a:off x="1123949" y="2347718"/>
            <a:ext cx="73247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1.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팀원 모두 고르게 작업을 분배하여 실행할 것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2.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팀 정기 회의에 참여할 것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3.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제작 중 잘 모르겠거나 팀원에게 질문이 있으면 질문할 것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4.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제작 기한을 지킬 것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BDDDABF1-7749-9A9D-3F01-1E97EA1A36DD}"/>
              </a:ext>
            </a:extLst>
          </p:cNvPr>
          <p:cNvSpPr/>
          <p:nvPr/>
        </p:nvSpPr>
        <p:spPr>
          <a:xfrm>
            <a:off x="561657" y="4782027"/>
            <a:ext cx="8020685" cy="154750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>
            <a:noAutofit/>
          </a:bodyPr>
          <a:lstStyle/>
          <a:p>
            <a:pPr marL="0" indent="0" latinLnBrk="0">
              <a:lnSpc>
                <a:spcPct val="150000"/>
              </a:lnSpc>
              <a:buFontTx/>
              <a:buNone/>
            </a:pPr>
            <a:endParaRPr lang="ko-KR" altLang="en-US" sz="120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35B9A26E-BDA9-B3DF-AC09-44E52571EDD3}"/>
              </a:ext>
            </a:extLst>
          </p:cNvPr>
          <p:cNvSpPr txBox="1">
            <a:spLocks/>
          </p:cNvSpPr>
          <p:nvPr/>
        </p:nvSpPr>
        <p:spPr>
          <a:xfrm>
            <a:off x="1123950" y="3974841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20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2</a:t>
            </a: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지원 요청 사항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1DE048-3371-2B60-ACDB-B361BE234F37}"/>
              </a:ext>
            </a:extLst>
          </p:cNvPr>
          <p:cNvSpPr txBox="1"/>
          <p:nvPr/>
        </p:nvSpPr>
        <p:spPr>
          <a:xfrm>
            <a:off x="1062501" y="5081887"/>
            <a:ext cx="68238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메인 게임의 비중이 상당할 것으로 예상되기 때문에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그래픽의 요소가 부족할 것이라고 판단함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그래픽 에셋의 지원이 필요함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 dirty="0"/>
              <a:t>바</a:t>
            </a:r>
            <a:r>
              <a:rPr lang="en-US" altLang="ko-KR" sz="2800" b="1" dirty="0"/>
              <a:t>.</a:t>
            </a:r>
            <a:r>
              <a:rPr lang="ko-KR" altLang="en-US" sz="2800" b="1"/>
              <a:t> 기대 성과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14350" y="1552575"/>
            <a:ext cx="8115935" cy="46088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marL="0" lvl="0" indent="0" latinLnBrk="0">
              <a:lnSpc>
                <a:spcPct val="150000"/>
              </a:lnSpc>
              <a:buFontTx/>
              <a:buNone/>
              <a:defRPr/>
            </a:pPr>
            <a:endParaRPr lang="ko-KR" altLang="en-US" sz="120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46545" y="2027733"/>
            <a:ext cx="785090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김민영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처음으로 하는 팀프로젝트인 만큼 좋은 성과가 나오면 좋겠다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lvl="0">
              <a:defRPr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김수빈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팀 프로젝트를 하며 시도를 통해 배움의 증진이 있었으면 좋겠다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lvl="0">
              <a:defRPr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김어진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내가 생각했던 개발에 다가가고 있는 것 같아서 기대된다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lvl="0">
              <a:defRPr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박선우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프로젝트를 경험하며 게임 개발의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흐름을 알 것 같아 기대된다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유도훈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우리의 미래라는 사실이 기대된다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lvl="0">
              <a:defRPr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유지승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우리가 만든 게임을 재미있고 즐겁게 플레이해주면 만족할 것 같다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  <a:p>
            <a:pPr lvl="0">
              <a:defRPr/>
            </a:pP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팀원 전체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: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우리나라의 군 문화를 알릴 수 있을 것 같다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0" y="1120775"/>
            <a:ext cx="9144000" cy="739775"/>
          </a:xfrm>
        </p:spPr>
        <p:txBody>
          <a:bodyPr>
            <a:normAutofit/>
          </a:bodyPr>
          <a:lstStyle/>
          <a:p>
            <a:r>
              <a:rPr lang="ko-KR" altLang="en-US" sz="2800" b="1" dirty="0"/>
              <a:t>내 용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749972" y="2295525"/>
            <a:ext cx="5644056" cy="36165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가</a:t>
            </a: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팀 소개</a:t>
            </a:r>
            <a:endParaRPr kumimoji="0" lang="en-US" altLang="ko-KR" sz="22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20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나</a:t>
            </a:r>
            <a:r>
              <a:rPr lang="en-US" altLang="ko-KR" sz="220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lang="ko-KR" altLang="en-US" sz="220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프로젝트 개요</a:t>
            </a:r>
            <a:endParaRPr lang="en-US" altLang="ko-KR" sz="2200" dirty="0"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다</a:t>
            </a: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</a:t>
            </a:r>
            <a:r>
              <a:rPr kumimoji="0" lang="en-US" altLang="ko-KR" sz="220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 </a:t>
            </a:r>
            <a:r>
              <a:rPr kumimoji="0" lang="ko-KR" altLang="en-US" sz="220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방향</a:t>
            </a:r>
            <a:endParaRPr kumimoji="0" lang="en-US" altLang="ko-KR" sz="2200" i="0" u="none" strike="noStrike" kern="1200" cap="none" spc="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라</a:t>
            </a:r>
            <a:r>
              <a:rPr lang="en-US" altLang="ko-KR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lang="ko-KR" altLang="en-US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개발의 범위</a:t>
            </a:r>
            <a:endParaRPr lang="en-US" altLang="ko-KR" sz="2200" baseline="0" dirty="0"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20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마</a:t>
            </a:r>
            <a:r>
              <a:rPr kumimoji="0" lang="en-US" altLang="ko-KR" sz="220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kumimoji="0" lang="ko-KR" altLang="en-US" sz="220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팀워크</a:t>
            </a:r>
            <a:endParaRPr kumimoji="0" lang="en-US" altLang="ko-KR" sz="2200" i="0" u="none" strike="noStrike" kern="1200" cap="none" spc="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바</a:t>
            </a:r>
            <a:r>
              <a:rPr lang="en-US" altLang="ko-KR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lang="ko-KR" altLang="en-US" sz="2200" baseline="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기대 성과</a:t>
            </a:r>
            <a:endParaRPr kumimoji="0" lang="ko-KR" altLang="en-US" sz="22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56573" y="682625"/>
            <a:ext cx="8601075" cy="739775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가</a:t>
            </a:r>
            <a:r>
              <a:rPr lang="en-US" altLang="ko-KR" sz="2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  <a:r>
              <a:rPr lang="ko-KR" altLang="en-US" sz="28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 팀 소개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137598" y="1533161"/>
            <a:ext cx="7324725" cy="1208536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spAutoFit/>
          </a:bodyPr>
          <a:lstStyle/>
          <a:p>
            <a:pPr marR="0" lvl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ko-KR" altLang="en-US" sz="360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팀명</a:t>
            </a:r>
            <a:r>
              <a:rPr kumimoji="0" lang="ko-KR" alt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 </a:t>
            </a:r>
            <a:r>
              <a:rPr kumimoji="0" lang="en-US" altLang="ko-KR" sz="36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: Apple</a:t>
            </a:r>
          </a:p>
          <a:p>
            <a:pPr marR="0" lvl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altLang="ko-KR" sz="1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- </a:t>
            </a:r>
            <a:r>
              <a:rPr lang="ko-KR" altLang="en-US" sz="1400" dirty="0" err="1"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팀명의</a:t>
            </a:r>
            <a:r>
              <a:rPr lang="ko-KR" altLang="en-US" sz="1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 유래 </a:t>
            </a:r>
            <a:r>
              <a:rPr lang="en-US" altLang="ko-KR" sz="1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: </a:t>
            </a:r>
            <a:r>
              <a:rPr lang="ko-KR" altLang="en-US" sz="1400" dirty="0"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애플 기기를 사용하는 팀원이 많음</a:t>
            </a:r>
            <a:endParaRPr kumimoji="0" lang="ko-KR" altLang="en-US" sz="14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 Medium" panose="020B0600000000000000" pitchFamily="34" charset="-127"/>
              <a:ea typeface="Noto Sans KR Medium" panose="020B0600000000000000" pitchFamily="34" charset="-127"/>
              <a:cs typeface="+mj-cs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1137598" y="3614246"/>
            <a:ext cx="7324725" cy="66675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-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 Medium" panose="020B0600000000000000" pitchFamily="34" charset="-127"/>
                <a:ea typeface="Noto Sans KR Medium" panose="020B0600000000000000" pitchFamily="34" charset="-127"/>
                <a:cs typeface="+mj-cs"/>
              </a:rPr>
              <a:t>팀원 구성 및 역할</a:t>
            </a:r>
            <a:endParaRPr kumimoji="0" lang="en-US" altLang="ko-KR" sz="22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Noto Sans KR Medium" panose="020B0600000000000000" pitchFamily="34" charset="-127"/>
              <a:ea typeface="Noto Sans KR Medium" panose="020B0600000000000000" pitchFamily="34" charset="-127"/>
              <a:cs typeface="+mj-cs"/>
            </a:endParaRPr>
          </a:p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220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CE54A267-D436-1994-48FB-A9F5CF7643FF}"/>
              </a:ext>
            </a:extLst>
          </p:cNvPr>
          <p:cNvGrpSpPr/>
          <p:nvPr/>
        </p:nvGrpSpPr>
        <p:grpSpPr>
          <a:xfrm>
            <a:off x="702941" y="4243109"/>
            <a:ext cx="7765415" cy="1925180"/>
            <a:chOff x="666750" y="4243109"/>
            <a:chExt cx="7765415" cy="1925180"/>
          </a:xfrm>
        </p:grpSpPr>
        <p:grpSp>
          <p:nvGrpSpPr>
            <p:cNvPr id="34" name="그룹 33">
              <a:extLst>
                <a:ext uri="{FF2B5EF4-FFF2-40B4-BE49-F238E27FC236}">
                  <a16:creationId xmlns:a16="http://schemas.microsoft.com/office/drawing/2014/main" id="{B1C61EF0-5DD4-4B87-C61A-6FE2DF43E426}"/>
                </a:ext>
              </a:extLst>
            </p:cNvPr>
            <p:cNvGrpSpPr/>
            <p:nvPr/>
          </p:nvGrpSpPr>
          <p:grpSpPr>
            <a:xfrm>
              <a:off x="666750" y="4243109"/>
              <a:ext cx="3759294" cy="1925180"/>
              <a:chOff x="666750" y="4243109"/>
              <a:chExt cx="3759294" cy="1925180"/>
            </a:xfrm>
          </p:grpSpPr>
          <p:cxnSp>
            <p:nvCxnSpPr>
              <p:cNvPr id="9" name="직선 연결선 8"/>
              <p:cNvCxnSpPr/>
              <p:nvPr/>
            </p:nvCxnSpPr>
            <p:spPr>
              <a:xfrm>
                <a:off x="666750" y="4243109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/>
              <p:cNvCxnSpPr/>
              <p:nvPr/>
            </p:nvCxnSpPr>
            <p:spPr>
              <a:xfrm>
                <a:off x="666750" y="4719359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직선 연결선 10"/>
              <p:cNvCxnSpPr/>
              <p:nvPr/>
            </p:nvCxnSpPr>
            <p:spPr>
              <a:xfrm>
                <a:off x="666750" y="5195609"/>
                <a:ext cx="3724275" cy="1905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직선 연결선 11"/>
              <p:cNvCxnSpPr/>
              <p:nvPr/>
            </p:nvCxnSpPr>
            <p:spPr>
              <a:xfrm>
                <a:off x="666750" y="5662334"/>
                <a:ext cx="3724275" cy="1905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직선 연결선 14"/>
              <p:cNvCxnSpPr/>
              <p:nvPr/>
            </p:nvCxnSpPr>
            <p:spPr>
              <a:xfrm>
                <a:off x="701769" y="6166384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958103" y="4322969"/>
                <a:ext cx="1400175" cy="32321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ctr"/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학번 이름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438400" y="4322969"/>
                <a:ext cx="1876425" cy="32321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ctr"/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  역할</a:t>
                </a:r>
              </a:p>
            </p:txBody>
          </p:sp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3A2D1B2C-D3DB-1415-7A41-6C0F2BDB2BD3}"/>
                  </a:ext>
                </a:extLst>
              </p:cNvPr>
              <p:cNvSpPr txBox="1"/>
              <p:nvPr/>
            </p:nvSpPr>
            <p:spPr>
              <a:xfrm>
                <a:off x="925228" y="4790589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2102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김수빈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3A39B03-499A-233D-4312-1A7A76D9CE16}"/>
                  </a:ext>
                </a:extLst>
              </p:cNvPr>
              <p:cNvSpPr txBox="1"/>
              <p:nvPr/>
            </p:nvSpPr>
            <p:spPr>
              <a:xfrm>
                <a:off x="925228" y="5255409"/>
                <a:ext cx="153764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2104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박선우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2DC133E-1A07-DC5F-DBC0-997E56608DDC}"/>
                  </a:ext>
                </a:extLst>
              </p:cNvPr>
              <p:cNvSpPr txBox="1"/>
              <p:nvPr/>
            </p:nvSpPr>
            <p:spPr>
              <a:xfrm>
                <a:off x="925228" y="5749797"/>
                <a:ext cx="166315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2110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유도훈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3344F18-C20A-48F3-FD20-8753AAAEC5CF}"/>
                  </a:ext>
                </a:extLst>
              </p:cNvPr>
              <p:cNvSpPr txBox="1"/>
              <p:nvPr/>
            </p:nvSpPr>
            <p:spPr>
              <a:xfrm>
                <a:off x="2581833" y="4790589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프로그래밍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CF70E58-7C98-C693-FBF7-8982BD0FC744}"/>
                  </a:ext>
                </a:extLst>
              </p:cNvPr>
              <p:cNvSpPr txBox="1"/>
              <p:nvPr/>
            </p:nvSpPr>
            <p:spPr>
              <a:xfrm>
                <a:off x="2581833" y="5248918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프로그래밍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07E8BD8-C3AB-BFAB-4403-FFD7EE600B8E}"/>
                  </a:ext>
                </a:extLst>
              </p:cNvPr>
              <p:cNvSpPr txBox="1"/>
              <p:nvPr/>
            </p:nvSpPr>
            <p:spPr>
              <a:xfrm>
                <a:off x="2581833" y="5749797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그래픽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541BF0E5-7773-CB5A-B6EA-3DE85B2D69B3}"/>
                </a:ext>
              </a:extLst>
            </p:cNvPr>
            <p:cNvGrpSpPr/>
            <p:nvPr/>
          </p:nvGrpSpPr>
          <p:grpSpPr>
            <a:xfrm>
              <a:off x="4676775" y="4243109"/>
              <a:ext cx="3755390" cy="1923275"/>
              <a:chOff x="4676775" y="4243109"/>
              <a:chExt cx="3755390" cy="1923275"/>
            </a:xfrm>
          </p:grpSpPr>
          <p:cxnSp>
            <p:nvCxnSpPr>
              <p:cNvPr id="28" name="직선 연결선 27"/>
              <p:cNvCxnSpPr/>
              <p:nvPr/>
            </p:nvCxnSpPr>
            <p:spPr>
              <a:xfrm>
                <a:off x="4676775" y="4243109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직선 연결선 28"/>
              <p:cNvCxnSpPr/>
              <p:nvPr/>
            </p:nvCxnSpPr>
            <p:spPr>
              <a:xfrm>
                <a:off x="4676775" y="4719359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직선 연결선 44">
                <a:extLst>
                  <a:ext uri="{FF2B5EF4-FFF2-40B4-BE49-F238E27FC236}">
                    <a16:creationId xmlns:a16="http://schemas.microsoft.com/office/drawing/2014/main" id="{79B2C079-768A-45C9-8E8F-2380C8E2ECCF}"/>
                  </a:ext>
                </a:extLst>
              </p:cNvPr>
              <p:cNvCxnSpPr/>
              <p:nvPr/>
            </p:nvCxnSpPr>
            <p:spPr>
              <a:xfrm>
                <a:off x="4676775" y="5221724"/>
                <a:ext cx="3724275" cy="1905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직선 연결선 45">
                <a:extLst>
                  <a:ext uri="{FF2B5EF4-FFF2-40B4-BE49-F238E27FC236}">
                    <a16:creationId xmlns:a16="http://schemas.microsoft.com/office/drawing/2014/main" id="{D938326B-52E9-4FC3-A771-EC4A58AC5742}"/>
                  </a:ext>
                </a:extLst>
              </p:cNvPr>
              <p:cNvCxnSpPr/>
              <p:nvPr/>
            </p:nvCxnSpPr>
            <p:spPr>
              <a:xfrm>
                <a:off x="4676775" y="5688449"/>
                <a:ext cx="3724275" cy="1905"/>
              </a:xfrm>
              <a:prstGeom prst="line">
                <a:avLst/>
              </a:prstGeom>
              <a:ln w="63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직선 연결선 47">
                <a:extLst>
                  <a:ext uri="{FF2B5EF4-FFF2-40B4-BE49-F238E27FC236}">
                    <a16:creationId xmlns:a16="http://schemas.microsoft.com/office/drawing/2014/main" id="{02DB264F-63C0-4DA8-A215-B95A03A51918}"/>
                  </a:ext>
                </a:extLst>
              </p:cNvPr>
              <p:cNvCxnSpPr/>
              <p:nvPr/>
            </p:nvCxnSpPr>
            <p:spPr>
              <a:xfrm>
                <a:off x="4707890" y="6164479"/>
                <a:ext cx="3724275" cy="190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3B0E154-6046-D9C9-0102-64CDA6C13C8E}"/>
                  </a:ext>
                </a:extLst>
              </p:cNvPr>
              <p:cNvSpPr txBox="1"/>
              <p:nvPr/>
            </p:nvSpPr>
            <p:spPr>
              <a:xfrm>
                <a:off x="4865237" y="4795476"/>
                <a:ext cx="176176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1104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김민영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C7D458EA-427E-CA68-5B23-F6565E57FB3B}"/>
                  </a:ext>
                </a:extLst>
              </p:cNvPr>
              <p:cNvSpPr txBox="1"/>
              <p:nvPr/>
            </p:nvSpPr>
            <p:spPr>
              <a:xfrm>
                <a:off x="4865237" y="5282277"/>
                <a:ext cx="170116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1113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유지승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367279A-EF55-8AA8-A02F-7F4FF82A8871}"/>
                  </a:ext>
                </a:extLst>
              </p:cNvPr>
              <p:cNvSpPr txBox="1"/>
              <p:nvPr/>
            </p:nvSpPr>
            <p:spPr>
              <a:xfrm>
                <a:off x="4865237" y="5749797"/>
                <a:ext cx="170116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1125 </a:t>
                </a:r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김어진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FFEF2CFB-3F3A-5C9D-5041-4B5122D2816A}"/>
                  </a:ext>
                </a:extLst>
              </p:cNvPr>
              <p:cNvSpPr txBox="1"/>
              <p:nvPr/>
            </p:nvSpPr>
            <p:spPr>
              <a:xfrm>
                <a:off x="6622321" y="4803021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프로그래밍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C26373D-CFC4-4A1B-4F03-7CA898BB9BF0}"/>
                  </a:ext>
                </a:extLst>
              </p:cNvPr>
              <p:cNvSpPr txBox="1"/>
              <p:nvPr/>
            </p:nvSpPr>
            <p:spPr>
              <a:xfrm>
                <a:off x="6622321" y="5298822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프로그래밍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288D7112-8F1D-F9FC-9B46-410148CDA064}"/>
                  </a:ext>
                </a:extLst>
              </p:cNvPr>
              <p:cNvSpPr txBox="1"/>
              <p:nvPr/>
            </p:nvSpPr>
            <p:spPr>
              <a:xfrm>
                <a:off x="6622321" y="5749797"/>
                <a:ext cx="16631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dirty="0"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기획</a:t>
                </a:r>
                <a:endParaRPr lang="en-US" altLang="ko-KR" dirty="0">
                  <a:latin typeface="Noto Sans KR Medium" panose="020B0600000000000000" pitchFamily="34" charset="-127"/>
                  <a:ea typeface="Noto Sans KR Medium" panose="020B0600000000000000" pitchFamily="34" charset="-127"/>
                </a:endParaRP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3A6D6EE-1320-48A1-54D0-773F30D32B2B}"/>
                  </a:ext>
                </a:extLst>
              </p:cNvPr>
              <p:cNvSpPr txBox="1"/>
              <p:nvPr/>
            </p:nvSpPr>
            <p:spPr>
              <a:xfrm>
                <a:off x="4942397" y="4331235"/>
                <a:ext cx="1400175" cy="32321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ctr"/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학번 이름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2D3F03D-0B67-9516-38AF-417626902762}"/>
                  </a:ext>
                </a:extLst>
              </p:cNvPr>
              <p:cNvSpPr txBox="1"/>
              <p:nvPr/>
            </p:nvSpPr>
            <p:spPr>
              <a:xfrm>
                <a:off x="6422694" y="4331235"/>
                <a:ext cx="1876425" cy="32321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lstStyle/>
              <a:p>
                <a:pPr algn="ctr"/>
                <a:r>
                  <a:rPr lang="ko-KR" altLang="en-US" sz="1500" dirty="0">
                    <a:solidFill>
                      <a:schemeClr val="bg1">
                        <a:lumMod val="50000"/>
                      </a:schemeClr>
                    </a:solidFill>
                    <a:latin typeface="Noto Sans KR Medium" panose="020B0600000000000000" pitchFamily="34" charset="-127"/>
                    <a:ea typeface="Noto Sans KR Medium" panose="020B0600000000000000" pitchFamily="34" charset="-127"/>
                  </a:rPr>
                  <a:t>  역할</a:t>
                </a: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b="1" dirty="0"/>
              <a:t>나</a:t>
            </a:r>
            <a:r>
              <a:rPr lang="en-US" altLang="ko-KR" sz="2800" b="1" dirty="0"/>
              <a:t>.</a:t>
            </a:r>
            <a:r>
              <a:rPr lang="ko-KR" altLang="en-US" sz="2800" b="1" dirty="0"/>
              <a:t> 프로젝트 개요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1.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주제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676275" y="2105025"/>
            <a:ext cx="7791450" cy="11906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1123950" y="3676650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2.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컨셉 및 목표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676275" y="4314825"/>
            <a:ext cx="7791450" cy="18097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7B96C4-8B02-91F6-05F9-EA70C4CC7E0C}"/>
              </a:ext>
            </a:extLst>
          </p:cNvPr>
          <p:cNvSpPr txBox="1"/>
          <p:nvPr/>
        </p:nvSpPr>
        <p:spPr>
          <a:xfrm>
            <a:off x="778766" y="2374636"/>
            <a:ext cx="7586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대한민국 만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19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세 이상 성인들이 받는 병역판정검사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(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신검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)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를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참고하여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만든 게임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69A585-D3D5-26FA-85FE-21EE0B7C8234}"/>
              </a:ext>
            </a:extLst>
          </p:cNvPr>
          <p:cNvSpPr txBox="1"/>
          <p:nvPr/>
        </p:nvSpPr>
        <p:spPr>
          <a:xfrm>
            <a:off x="873846" y="4714875"/>
            <a:ext cx="73963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플레이어가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검시관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’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이 되어 병역판정검사를 실시하는 게임</a:t>
            </a:r>
            <a:endParaRPr lang="en-US" altLang="ko-KR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  <a:p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‘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병역면제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’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를 받기 위해 노력하는 병역의무자들의 서류의 모순을 찾아 올바른 판정을 내려야 함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나</a:t>
            </a:r>
            <a:r>
              <a:rPr lang="en-US" altLang="ko-KR" sz="2800" b="1"/>
              <a:t>.</a:t>
            </a:r>
            <a:r>
              <a:rPr lang="ko-KR" altLang="en-US" sz="2800" b="1"/>
              <a:t> 프로젝트 개요</a:t>
            </a:r>
          </a:p>
        </p:txBody>
      </p:sp>
      <p:sp>
        <p:nvSpPr>
          <p:cNvPr id="6" name="제목 1"/>
          <p:cNvSpPr txBox="1"/>
          <p:nvPr/>
        </p:nvSpPr>
        <p:spPr>
          <a:xfrm>
            <a:off x="1123950" y="14668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3.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사용자층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7700" y="2229641"/>
            <a:ext cx="7848600" cy="6762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0" name="제목 1"/>
          <p:cNvSpPr txBox="1"/>
          <p:nvPr/>
        </p:nvSpPr>
        <p:spPr>
          <a:xfrm>
            <a:off x="1123950" y="3420416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4.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특징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7700" y="4442691"/>
            <a:ext cx="7848600" cy="154247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76010" y="2387977"/>
            <a:ext cx="74459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10~20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대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26B528-86DA-4EA2-A6D8-7FCC20E2F360}"/>
              </a:ext>
            </a:extLst>
          </p:cNvPr>
          <p:cNvSpPr txBox="1"/>
          <p:nvPr/>
        </p:nvSpPr>
        <p:spPr>
          <a:xfrm>
            <a:off x="775856" y="4713286"/>
            <a:ext cx="7546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스토리를 보며 진행하는 퍼즐 게임입니다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병역의무자가 제출한 서류의</a:t>
            </a:r>
            <a:r>
              <a:rPr lang="en-US" altLang="ko-KR" dirty="0"/>
              <a:t> </a:t>
            </a:r>
            <a:r>
              <a:rPr lang="ko-KR" altLang="en-US" dirty="0"/>
              <a:t>정보를 보고 병역판정을 내리게 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틀렸다면 벌금을 내게 되고</a:t>
            </a:r>
            <a:r>
              <a:rPr lang="en-US" altLang="ko-KR" dirty="0"/>
              <a:t>, </a:t>
            </a:r>
            <a:r>
              <a:rPr lang="ko-KR" altLang="en-US" dirty="0"/>
              <a:t>맞았다면 다음 검사자의 순서로 넘어갑니다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나</a:t>
            </a:r>
            <a:r>
              <a:rPr lang="en-US" altLang="ko-KR" sz="2800" b="1"/>
              <a:t>.</a:t>
            </a:r>
            <a:r>
              <a:rPr lang="ko-KR" altLang="en-US" sz="2800" b="1"/>
              <a:t> 프로젝트 개요</a:t>
            </a:r>
          </a:p>
        </p:txBody>
      </p:sp>
      <p:sp>
        <p:nvSpPr>
          <p:cNvPr id="10" name="제목 1"/>
          <p:cNvSpPr txBox="1"/>
          <p:nvPr/>
        </p:nvSpPr>
        <p:spPr>
          <a:xfrm>
            <a:off x="1123950" y="142240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2200" dirty="0"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5</a:t>
            </a: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 소개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7700" y="2260044"/>
            <a:ext cx="7848600" cy="3915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35741" y="2512794"/>
            <a:ext cx="675938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높은 현실성으로 미래에 군대에 가야하는 사람들에게 지침표가 되어줄 수 있고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,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 군대를 가지 않는 사람들도 궁금증을 해소할 수 있다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30719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나</a:t>
            </a:r>
            <a:r>
              <a:rPr lang="en-US" altLang="ko-KR" sz="2800" b="1"/>
              <a:t>.</a:t>
            </a:r>
            <a:r>
              <a:rPr lang="ko-KR" altLang="en-US" sz="2800" b="1"/>
              <a:t> 프로젝트 개요</a:t>
            </a:r>
          </a:p>
        </p:txBody>
      </p:sp>
      <p:sp>
        <p:nvSpPr>
          <p:cNvPr id="6" name="제목 1"/>
          <p:cNvSpPr txBox="1"/>
          <p:nvPr/>
        </p:nvSpPr>
        <p:spPr>
          <a:xfrm>
            <a:off x="1123950" y="13144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5.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유사 게임 소개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90575" y="1933575"/>
            <a:ext cx="7562850" cy="41624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1028" name="Picture 4" descr="Papers, Please">
            <a:extLst>
              <a:ext uri="{FF2B5EF4-FFF2-40B4-BE49-F238E27FC236}">
                <a16:creationId xmlns:a16="http://schemas.microsoft.com/office/drawing/2014/main" id="{10BC74F9-27AD-16C5-A173-4F2AF4661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575" y="1926385"/>
            <a:ext cx="3097011" cy="1692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F41A244-99FC-6A16-C6E2-8D0FA30ED8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8692" y="2954332"/>
            <a:ext cx="5466110" cy="31416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b="1" dirty="0"/>
              <a:t>나</a:t>
            </a:r>
            <a:r>
              <a:rPr lang="en-US" altLang="ko-KR" sz="2800" b="1" dirty="0"/>
              <a:t>.</a:t>
            </a:r>
            <a:r>
              <a:rPr lang="ko-KR" altLang="en-US" sz="2800" b="1" dirty="0"/>
              <a:t> 프로젝트 개요</a:t>
            </a: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1123950" y="1343025"/>
            <a:ext cx="7324725" cy="65722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pPr marL="0" marR="0" lvl="0" indent="0" defTabSz="914400" rtl="0" eaLnBrk="1" fontAlgn="auto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6. </a:t>
            </a:r>
            <a:r>
              <a:rPr kumimoji="0" lang="ko-KR" altLang="en-US" sz="220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흐름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781050" y="1962150"/>
            <a:ext cx="7581900" cy="42005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F6D6133-9A94-647F-33B0-5E1448A5C2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168" y="2152687"/>
            <a:ext cx="3224617" cy="381944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85812" y="2108200"/>
            <a:ext cx="8000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PC</a:t>
            </a:r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 idx="4294967295"/>
          </p:nvPr>
        </p:nvSpPr>
        <p:spPr>
          <a:xfrm>
            <a:off x="542925" y="682625"/>
            <a:ext cx="8601075" cy="739775"/>
          </a:xfrm>
        </p:spPr>
        <p:txBody>
          <a:bodyPr>
            <a:normAutofit/>
          </a:bodyPr>
          <a:lstStyle/>
          <a:p>
            <a:pPr lvl="0" algn="l">
              <a:defRPr/>
            </a:pPr>
            <a:r>
              <a:rPr lang="ko-KR" altLang="en-US" sz="2800" b="1"/>
              <a:t>다</a:t>
            </a:r>
            <a:r>
              <a:rPr lang="en-US" altLang="ko-KR" sz="2800" b="1"/>
              <a:t>.</a:t>
            </a:r>
            <a:r>
              <a:rPr lang="ko-KR" altLang="en-US" sz="2800" b="1"/>
              <a:t> 개발 방향</a:t>
            </a:r>
          </a:p>
        </p:txBody>
      </p:sp>
      <p:sp>
        <p:nvSpPr>
          <p:cNvPr id="12" name="제목 1"/>
          <p:cNvSpPr txBox="1"/>
          <p:nvPr/>
        </p:nvSpPr>
        <p:spPr>
          <a:xfrm>
            <a:off x="1123950" y="137160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1.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플랫폼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71500" y="2009775"/>
            <a:ext cx="8001000" cy="5619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18" name="제목 1"/>
          <p:cNvSpPr txBox="1"/>
          <p:nvPr/>
        </p:nvSpPr>
        <p:spPr>
          <a:xfrm>
            <a:off x="1123950" y="2943225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2.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게임의 장르 및 형식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71500" y="3543300"/>
            <a:ext cx="8001000" cy="5619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23" name="제목 1"/>
          <p:cNvSpPr txBox="1"/>
          <p:nvPr/>
        </p:nvSpPr>
        <p:spPr>
          <a:xfrm>
            <a:off x="1123950" y="4705350"/>
            <a:ext cx="7324725" cy="657225"/>
          </a:xfrm>
          <a:prstGeom prst="rect">
            <a:avLst/>
          </a:prstGeom>
        </p:spPr>
        <p:txBody>
          <a:bodyPr vert="horz" lIns="91440" tIns="45720" rIns="91440" bIns="45720" anchor="t" anchorCtr="0">
            <a:normAutofit/>
          </a:bodyPr>
          <a:lstStyle/>
          <a:p>
            <a:pPr marL="0" marR="0" lvl="0" indent="0" defTabSz="914400" rtl="0" eaLnBrk="1" latinLnBrk="1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3.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개발 분야별</a:t>
            </a:r>
            <a:r>
              <a:rPr kumimoji="0" lang="en-US" altLang="ko-KR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 </a:t>
            </a:r>
            <a:r>
              <a:rPr kumimoji="0" lang="ko-KR" altLang="en-US" sz="2200" i="0" u="none" strike="noStrike" kern="1200" cap="none" spc="0" normalizeH="0" baseline="0" dirty="0">
                <a:solidFill>
                  <a:schemeClr val="tx1"/>
                </a:solidFill>
                <a:effectLst/>
                <a:uLnTx/>
                <a:uFillTx/>
                <a:latin typeface="Noto Sans KR" panose="020B0500000000000000" pitchFamily="34" charset="-127"/>
                <a:ea typeface="Noto Sans KR" panose="020B0500000000000000" pitchFamily="34" charset="-127"/>
                <a:cs typeface="+mj-cs"/>
              </a:rPr>
              <a:t>중요도</a:t>
            </a:r>
            <a:endParaRPr kumimoji="0" lang="ko-KR" altLang="en-US" sz="2200" i="0" u="none" strike="noStrike" kern="1200" cap="none" spc="0" normalizeH="0" baseline="0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  <a:cs typeface="+mj-cs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571500" y="5343525"/>
            <a:ext cx="8001000" cy="56197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dirty="0">
              <a:solidFill>
                <a:schemeClr val="tx1"/>
              </a:solidFill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85812" y="5466773"/>
            <a:ext cx="77866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프로그래밍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60%,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그래픽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20%,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기획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10%, </a:t>
            </a:r>
            <a:r>
              <a:rPr lang="ko-KR" altLang="en-US" dirty="0">
                <a:latin typeface="Noto Sans KR" panose="020B0500000000000000" pitchFamily="34" charset="-127"/>
                <a:ea typeface="Noto Sans KR" panose="020B0500000000000000" pitchFamily="34" charset="-127"/>
              </a:rPr>
              <a:t>사운드 </a:t>
            </a:r>
            <a:r>
              <a:rPr lang="en-US" altLang="ko-KR" dirty="0">
                <a:latin typeface="Noto Sans KR" panose="020B0500000000000000" pitchFamily="34" charset="-127"/>
                <a:ea typeface="Noto Sans KR" panose="020B0500000000000000" pitchFamily="34" charset="-127"/>
              </a:rPr>
              <a:t>10%</a:t>
            </a:r>
            <a:endParaRPr lang="ko-KR" altLang="en-US" dirty="0">
              <a:latin typeface="Noto Sans KR" panose="020B0500000000000000" pitchFamily="34" charset="-127"/>
              <a:ea typeface="Noto Sans KR" panose="020B05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80AFD0-BC39-EE16-E329-BD40F60E66F3}"/>
              </a:ext>
            </a:extLst>
          </p:cNvPr>
          <p:cNvSpPr txBox="1"/>
          <p:nvPr/>
        </p:nvSpPr>
        <p:spPr>
          <a:xfrm>
            <a:off x="785812" y="3651240"/>
            <a:ext cx="77866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2D, </a:t>
            </a:r>
            <a:r>
              <a:rPr lang="ko-KR" altLang="en-US" dirty="0">
                <a:solidFill>
                  <a:schemeClr val="tx1"/>
                </a:solidFill>
                <a:latin typeface="Noto Sans KR" panose="020B0500000000000000" pitchFamily="34" charset="-127"/>
                <a:ea typeface="Noto Sans KR" panose="020B0500000000000000" pitchFamily="34" charset="-127"/>
              </a:rPr>
              <a:t>정지화면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530</TotalTime>
  <Words>566</Words>
  <Application>Microsoft Office PowerPoint</Application>
  <PresentationFormat>화면 슬라이드 쇼(4:3)</PresentationFormat>
  <Paragraphs>149</Paragraphs>
  <Slides>15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0" baseType="lpstr">
      <vt:lpstr>Noto Sans KR</vt:lpstr>
      <vt:lpstr>Noto Sans KR Medium</vt:lpstr>
      <vt:lpstr>맑은 고딕</vt:lpstr>
      <vt:lpstr>Arial</vt:lpstr>
      <vt:lpstr>Office 테마</vt:lpstr>
      <vt:lpstr>2022년 2학기 팀 프로젝트 제안서</vt:lpstr>
      <vt:lpstr>내 용</vt:lpstr>
      <vt:lpstr>가. 팀 소개</vt:lpstr>
      <vt:lpstr>나. 프로젝트 개요</vt:lpstr>
      <vt:lpstr>나. 프로젝트 개요</vt:lpstr>
      <vt:lpstr>나. 프로젝트 개요</vt:lpstr>
      <vt:lpstr>나. 프로젝트 개요</vt:lpstr>
      <vt:lpstr>나. 프로젝트 개요</vt:lpstr>
      <vt:lpstr>다. 개발 방향</vt:lpstr>
      <vt:lpstr>다. 개발 방향</vt:lpstr>
      <vt:lpstr>다. 개발 방향</vt:lpstr>
      <vt:lpstr>라. 개발의 범위</vt:lpstr>
      <vt:lpstr>라. 개발의 범위</vt:lpstr>
      <vt:lpstr>마. 팀워크</vt:lpstr>
      <vt:lpstr>바. 기대 성과</vt:lpstr>
    </vt:vector>
  </TitlesOfParts>
  <Manager/>
  <Company>Microsoft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간략기획서</dc:title>
  <dc:creator>Terry</dc:creator>
  <cp:lastModifiedBy>김민영</cp:lastModifiedBy>
  <cp:revision>68</cp:revision>
  <dcterms:modified xsi:type="dcterms:W3CDTF">2022-12-28T00:29:29Z</dcterms:modified>
  <cp:version>9.103.88.44548</cp:version>
</cp:coreProperties>
</file>

<file path=docProps/thumbnail.jpeg>
</file>